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84" r:id="rId4"/>
    <p:sldId id="285" r:id="rId5"/>
    <p:sldId id="286" r:id="rId6"/>
    <p:sldId id="287" r:id="rId7"/>
    <p:sldId id="294" r:id="rId8"/>
    <p:sldId id="301" r:id="rId9"/>
    <p:sldId id="302" r:id="rId10"/>
    <p:sldId id="288" r:id="rId11"/>
    <p:sldId id="295" r:id="rId12"/>
    <p:sldId id="304" r:id="rId13"/>
    <p:sldId id="306" r:id="rId14"/>
    <p:sldId id="308" r:id="rId15"/>
    <p:sldId id="289" r:id="rId16"/>
    <p:sldId id="296" r:id="rId17"/>
    <p:sldId id="310" r:id="rId18"/>
    <p:sldId id="311" r:id="rId19"/>
    <p:sldId id="312" r:id="rId20"/>
    <p:sldId id="313" r:id="rId21"/>
    <p:sldId id="314" r:id="rId22"/>
    <p:sldId id="315" r:id="rId23"/>
    <p:sldId id="316" r:id="rId24"/>
    <p:sldId id="317" r:id="rId25"/>
    <p:sldId id="319" r:id="rId26"/>
    <p:sldId id="321" r:id="rId27"/>
    <p:sldId id="290" r:id="rId28"/>
    <p:sldId id="297" r:id="rId29"/>
    <p:sldId id="322" r:id="rId30"/>
    <p:sldId id="323" r:id="rId31"/>
    <p:sldId id="324" r:id="rId32"/>
    <p:sldId id="325" r:id="rId33"/>
    <p:sldId id="291" r:id="rId34"/>
    <p:sldId id="298" r:id="rId35"/>
    <p:sldId id="326" r:id="rId36"/>
    <p:sldId id="292" r:id="rId37"/>
    <p:sldId id="299" r:id="rId38"/>
    <p:sldId id="293" r:id="rId39"/>
    <p:sldId id="300" r:id="rId40"/>
    <p:sldId id="281" r:id="rId41"/>
    <p:sldId id="282" r:id="rId42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038A0-D803-4EA2-B2D8-FCF8D0ED88FF}" type="datetimeFigureOut">
              <a:rPr lang="bs-Latn-BA" smtClean="0"/>
              <a:t>13. 7. 2026.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B936D-C297-4EFE-AD4C-2BCAB649750D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4196834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038A0-D803-4EA2-B2D8-FCF8D0ED88FF}" type="datetimeFigureOut">
              <a:rPr lang="bs-Latn-BA" smtClean="0"/>
              <a:t>13. 7. 2026.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B936D-C297-4EFE-AD4C-2BCAB649750D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603640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038A0-D803-4EA2-B2D8-FCF8D0ED88FF}" type="datetimeFigureOut">
              <a:rPr lang="bs-Latn-BA" smtClean="0"/>
              <a:t>13. 7. 2026.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B936D-C297-4EFE-AD4C-2BCAB649750D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521798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038A0-D803-4EA2-B2D8-FCF8D0ED88FF}" type="datetimeFigureOut">
              <a:rPr lang="bs-Latn-BA" smtClean="0"/>
              <a:t>13. 7. 2026.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B936D-C297-4EFE-AD4C-2BCAB649750D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613988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038A0-D803-4EA2-B2D8-FCF8D0ED88FF}" type="datetimeFigureOut">
              <a:rPr lang="bs-Latn-BA" smtClean="0"/>
              <a:t>13. 7. 2026.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B936D-C297-4EFE-AD4C-2BCAB649750D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93705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038A0-D803-4EA2-B2D8-FCF8D0ED88FF}" type="datetimeFigureOut">
              <a:rPr lang="bs-Latn-BA" smtClean="0"/>
              <a:t>13. 7. 2026.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B936D-C297-4EFE-AD4C-2BCAB649750D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4136442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038A0-D803-4EA2-B2D8-FCF8D0ED88FF}" type="datetimeFigureOut">
              <a:rPr lang="bs-Latn-BA" smtClean="0"/>
              <a:t>13. 7. 2026.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B936D-C297-4EFE-AD4C-2BCAB649750D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45186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038A0-D803-4EA2-B2D8-FCF8D0ED88FF}" type="datetimeFigureOut">
              <a:rPr lang="bs-Latn-BA" smtClean="0"/>
              <a:t>13. 7. 2026.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B936D-C297-4EFE-AD4C-2BCAB649750D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492119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038A0-D803-4EA2-B2D8-FCF8D0ED88FF}" type="datetimeFigureOut">
              <a:rPr lang="bs-Latn-BA" smtClean="0"/>
              <a:t>13. 7. 2026.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B936D-C297-4EFE-AD4C-2BCAB649750D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462527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038A0-D803-4EA2-B2D8-FCF8D0ED88FF}" type="datetimeFigureOut">
              <a:rPr lang="bs-Latn-BA" smtClean="0"/>
              <a:t>13. 7. 2026.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B936D-C297-4EFE-AD4C-2BCAB649750D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195512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038A0-D803-4EA2-B2D8-FCF8D0ED88FF}" type="datetimeFigureOut">
              <a:rPr lang="bs-Latn-BA" smtClean="0"/>
              <a:t>13. 7. 2026.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B936D-C297-4EFE-AD4C-2BCAB649750D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4164851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038A0-D803-4EA2-B2D8-FCF8D0ED88FF}" type="datetimeFigureOut">
              <a:rPr lang="bs-Latn-BA" smtClean="0"/>
              <a:t>13. 7. 2026.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B936D-C297-4EFE-AD4C-2BCAB649750D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733505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sluzbenilist.ba/page/akt/Vugztz5k76kjn45hE3TDtcMM=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9042" y="1933302"/>
            <a:ext cx="11220995" cy="2246811"/>
          </a:xfrm>
        </p:spPr>
        <p:txBody>
          <a:bodyPr>
            <a:normAutofit/>
          </a:bodyPr>
          <a:lstStyle/>
          <a:p>
            <a:pPr eaLnBrk="0" hangingPunct="0"/>
            <a:r>
              <a:rPr lang="hr-HR" b="1" dirty="0"/>
              <a:t> </a:t>
            </a:r>
            <a:r>
              <a:rPr lang="bs-Latn-BA" b="1" dirty="0"/>
              <a:t>ETIČKI KODEKS </a:t>
            </a:r>
            <a:br>
              <a:rPr lang="bs-Latn-BA" sz="2200" dirty="0"/>
            </a:br>
            <a:r>
              <a:rPr lang="bs-Latn-BA" sz="3100" b="1" dirty="0"/>
              <a:t>ISTRAŽIVANJA SA DJECOM I O DJECI</a:t>
            </a:r>
            <a:r>
              <a:rPr lang="bs-Latn-BA" sz="3100" dirty="0"/>
              <a:t> </a:t>
            </a:r>
            <a:r>
              <a:rPr lang="bs-Latn-BA" sz="3100" b="1" dirty="0"/>
              <a:t>U BOSNI I HERCEGOVINI</a:t>
            </a:r>
            <a:br>
              <a:rPr lang="bs-Latn-BA" sz="2200" dirty="0"/>
            </a:br>
            <a:r>
              <a:rPr lang="bs-Latn-BA" sz="2200" b="1" dirty="0"/>
              <a:t>  </a:t>
            </a:r>
            <a:br>
              <a:rPr lang="bs-Latn-BA" sz="2200" dirty="0"/>
            </a:br>
            <a:r>
              <a:rPr lang="bs-Latn-BA" sz="2200" b="1" dirty="0"/>
              <a:t>DRUGO, REVIDIRANO IZDANJE</a:t>
            </a:r>
            <a:endParaRPr lang="bs-Latn-BA" sz="2200" dirty="0"/>
          </a:p>
        </p:txBody>
      </p:sp>
      <p:pic>
        <p:nvPicPr>
          <p:cNvPr id="1026" name="Picture 2" descr="bih-eu-zastave - Radio B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54" y="104504"/>
            <a:ext cx="11939451" cy="1201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769325" y="4578530"/>
            <a:ext cx="6387737" cy="5795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bs-Latn-BA" sz="2000" b="1" dirty="0"/>
              <a:t>Prof dr Elmedin Muratbegović</a:t>
            </a:r>
          </a:p>
        </p:txBody>
      </p:sp>
      <p:pic>
        <p:nvPicPr>
          <p:cNvPr id="4" name="Picture 2" descr="Guidance on the ethics of research involving children published by  University of Liverpool - News - University of Liverp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7230" y="5308283"/>
            <a:ext cx="4232365" cy="1419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1741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dirty="0"/>
              <a:t>Usvajanje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bs-Latn-BA" dirty="0"/>
              <a:t>U </a:t>
            </a:r>
            <a:r>
              <a:rPr lang="bs-Latn-BA" dirty="0">
                <a:hlinkClick r:id="rId2"/>
              </a:rPr>
              <a:t>Službenom glasniku BiH br. 9/26</a:t>
            </a:r>
            <a:r>
              <a:rPr lang="bs-Latn-BA" dirty="0"/>
              <a:t> objavljena Odluka o usvajanju Revidiranog Etičkog kodeksa istraživanja sa djecom i o djeci u Bosni i Hercegovini , čime je ovaj dokument i formalno stupio na snagu.</a:t>
            </a:r>
          </a:p>
          <a:p>
            <a:pPr marL="0" indent="0" algn="just">
              <a:buNone/>
            </a:pPr>
            <a:endParaRPr lang="bs-Latn-BA" dirty="0"/>
          </a:p>
          <a:p>
            <a:pPr marL="0" indent="0" algn="just">
              <a:buNone/>
            </a:pPr>
            <a:r>
              <a:rPr lang="bs-Latn-BA" dirty="0"/>
              <a:t>Etički kodeks istraživanja sa djecom i o djeci u Bosni i Hercegovini, predstavlja temeljni dokument koji osigurava </a:t>
            </a:r>
            <a:r>
              <a:rPr lang="bs-Latn-BA" dirty="0">
                <a:solidFill>
                  <a:srgbClr val="FF0000"/>
                </a:solidFill>
              </a:rPr>
              <a:t>da se istraživanja koja uključuju djecu provode u skladu s najvišim etičkim i pravnim principima.</a:t>
            </a:r>
          </a:p>
        </p:txBody>
      </p:sp>
    </p:spTree>
    <p:extLst>
      <p:ext uri="{BB962C8B-B14F-4D97-AF65-F5344CB8AC3E}">
        <p14:creationId xmlns:p14="http://schemas.microsoft.com/office/powerpoint/2010/main" val="2274346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dirty="0"/>
              <a:t>Dopunjena i unaprijeđena verzija EK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bs-Latn-BA" dirty="0"/>
          </a:p>
          <a:p>
            <a:pPr marL="0" indent="0" algn="just">
              <a:buNone/>
            </a:pPr>
            <a:r>
              <a:rPr lang="bs-Latn-BA" dirty="0"/>
              <a:t>Ova dopunjena i unaprijeđena verzija Kodeksa je nastala uz obimne konsultacije sa predstavnicima relevantnih institucija, akademskom zajednicom, predstavnicima organizacija civilnog društva i – što je posebno važno – djecom i mladima, tokom implementacije projekta </a:t>
            </a:r>
            <a:r>
              <a:rPr lang="bs-Latn-BA" dirty="0">
                <a:solidFill>
                  <a:srgbClr val="FF0000"/>
                </a:solidFill>
              </a:rPr>
              <a:t>„Povezivanje tačaka 2.0 – Unapređenje učešća djece u donošenju odluka za poboljšanje prava djeteta i demokratije u BiH“, </a:t>
            </a:r>
            <a:r>
              <a:rPr lang="bs-Latn-BA" dirty="0"/>
              <a:t>koji finansira Evropska unija, a implementiraju </a:t>
            </a:r>
            <a:r>
              <a:rPr lang="bs-Latn-BA" dirty="0">
                <a:solidFill>
                  <a:srgbClr val="0070C0"/>
                </a:solidFill>
              </a:rPr>
              <a:t>World Vision BH Fondacija i Udruženje „Naša djeca“ Sarajevo, u saradnji sa Ministarstvom za ljudska prava i izbjeglice BiH.</a:t>
            </a:r>
          </a:p>
        </p:txBody>
      </p:sp>
    </p:spTree>
    <p:extLst>
      <p:ext uri="{BB962C8B-B14F-4D97-AF65-F5344CB8AC3E}">
        <p14:creationId xmlns:p14="http://schemas.microsoft.com/office/powerpoint/2010/main" val="3832672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dirty="0"/>
              <a:t>Svrha Etičkog kodeksa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67542"/>
            <a:ext cx="10515600" cy="485938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bs-Latn-BA" dirty="0"/>
          </a:p>
          <a:p>
            <a:pPr marL="0" indent="0" algn="just">
              <a:buNone/>
            </a:pPr>
            <a:endParaRPr lang="bs-Latn-BA" dirty="0"/>
          </a:p>
          <a:p>
            <a:pPr marL="0" indent="0" algn="just">
              <a:buNone/>
            </a:pPr>
            <a:r>
              <a:rPr lang="bs-Latn-BA" dirty="0"/>
              <a:t>Revidirani Kodeks ne samo da preciznije definiše uloge i odgovornosti istraživača, roditelja/staratelja i institucija, već </a:t>
            </a:r>
            <a:r>
              <a:rPr lang="bs-Latn-BA" dirty="0">
                <a:solidFill>
                  <a:srgbClr val="FF0000"/>
                </a:solidFill>
              </a:rPr>
              <a:t>uvodi i inovativne pristupe u zaštiti djece, uključujući i aneks sa dječijom verzijom Kodeksa</a:t>
            </a:r>
            <a:r>
              <a:rPr lang="bs-Latn-BA" dirty="0"/>
              <a:t> – dokumentom koji su kreirala sama djeca. </a:t>
            </a:r>
          </a:p>
        </p:txBody>
      </p:sp>
    </p:spTree>
    <p:extLst>
      <p:ext uri="{BB962C8B-B14F-4D97-AF65-F5344CB8AC3E}">
        <p14:creationId xmlns:p14="http://schemas.microsoft.com/office/powerpoint/2010/main" val="4047510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dirty="0"/>
              <a:t>Sadržaj Etičkog kodeksa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68434"/>
            <a:ext cx="10515600" cy="4258491"/>
          </a:xfr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lphaUcPeriod"/>
            </a:pPr>
            <a:r>
              <a:rPr lang="bs-Latn-BA" dirty="0"/>
              <a:t>Osnovna pitanja i primjena Etičkog kodeksa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bs-Latn-BA" dirty="0"/>
              <a:t>Definisanje statusa djeteta, roditelja/staratelja i istraživača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bs-Latn-BA" dirty="0"/>
              <a:t>Pretpostavke za provođenje istraživanja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bs-Latn-BA" dirty="0"/>
              <a:t>Istraživanje (sa djecom i o djeci)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bs-Latn-BA" dirty="0"/>
              <a:t>Dostupnost podataka iz istraživanja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bs-Latn-BA" dirty="0"/>
              <a:t>Korištenje podataka proisteklih iz istraživanja</a:t>
            </a:r>
          </a:p>
          <a:p>
            <a:pPr marL="514350" indent="-514350" algn="just">
              <a:buFont typeface="+mj-lt"/>
              <a:buAutoNum type="alphaUcPeriod"/>
            </a:pPr>
            <a:r>
              <a:rPr lang="bs-Latn-BA" dirty="0"/>
              <a:t>Zaštita ličnih podataka u kontekstu primjene Etičkog kodeksa</a:t>
            </a:r>
          </a:p>
          <a:p>
            <a:pPr marL="0" indent="0" algn="just">
              <a:buNone/>
            </a:pP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3977470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dirty="0"/>
              <a:t>A.</a:t>
            </a:r>
            <a:br>
              <a:rPr lang="bs-Latn-BA" dirty="0"/>
            </a:br>
            <a:r>
              <a:rPr lang="bs-Latn-BA" dirty="0"/>
              <a:t>Osnovna pitanja i primjena Etičkog kodeksa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5231" y="2168525"/>
            <a:ext cx="7241537" cy="425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306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dirty="0"/>
              <a:t>Osnovna pitanja i primjena Etičkog kodeksa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36432"/>
          </a:xfrm>
        </p:spPr>
        <p:txBody>
          <a:bodyPr>
            <a:normAutofit/>
          </a:bodyPr>
          <a:lstStyle/>
          <a:p>
            <a:r>
              <a:rPr lang="bs-Latn-BA" dirty="0"/>
              <a:t>Njime se uređuju prava i obaveze ali i odgovornosti istraživača.</a:t>
            </a:r>
          </a:p>
          <a:p>
            <a:r>
              <a:rPr lang="bs-Latn-BA" dirty="0"/>
              <a:t>Odnosi se na osobe </a:t>
            </a:r>
            <a:r>
              <a:rPr lang="bs-Latn-BA" dirty="0">
                <a:solidFill>
                  <a:srgbClr val="FF0000"/>
                </a:solidFill>
              </a:rPr>
              <a:t>mlađe od 18 godina.</a:t>
            </a:r>
          </a:p>
          <a:p>
            <a:r>
              <a:rPr lang="bs-Latn-BA" dirty="0"/>
              <a:t>Primjenjuje na sve vrste istraživanja u kojima su </a:t>
            </a:r>
            <a:r>
              <a:rPr lang="bs-Latn-BA" dirty="0">
                <a:solidFill>
                  <a:srgbClr val="FF0000"/>
                </a:solidFill>
              </a:rPr>
              <a:t>aktivni učesnici djeca, ili koja se odnose na djecu</a:t>
            </a:r>
            <a:r>
              <a:rPr lang="bs-Latn-BA" dirty="0"/>
              <a:t>, u okviru: </a:t>
            </a:r>
          </a:p>
          <a:p>
            <a:pPr marL="0" indent="0" algn="ctr">
              <a:buNone/>
            </a:pPr>
            <a:endParaRPr lang="bs-Latn-BA" dirty="0"/>
          </a:p>
          <a:p>
            <a:pPr marL="0" indent="0" algn="ctr">
              <a:buNone/>
            </a:pPr>
            <a:r>
              <a:rPr lang="bs-Latn-BA" dirty="0"/>
              <a:t>obrazovnih ustanova, </a:t>
            </a:r>
          </a:p>
          <a:p>
            <a:pPr marL="0" indent="0" algn="ctr">
              <a:buNone/>
            </a:pPr>
            <a:r>
              <a:rPr lang="bs-Latn-BA" dirty="0"/>
              <a:t>sportskih klubova, </a:t>
            </a:r>
          </a:p>
          <a:p>
            <a:pPr marL="0" indent="0" algn="ctr">
              <a:buNone/>
            </a:pPr>
            <a:r>
              <a:rPr lang="bs-Latn-BA" dirty="0"/>
              <a:t>kulturno-umjetničkih društava</a:t>
            </a:r>
          </a:p>
          <a:p>
            <a:pPr marL="0" indent="0" algn="ctr">
              <a:buNone/>
            </a:pPr>
            <a:r>
              <a:rPr lang="bs-Latn-BA" dirty="0"/>
              <a:t>domova za djecu i sl...</a:t>
            </a:r>
          </a:p>
          <a:p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2571717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dirty="0"/>
              <a:t>Osnovna pitanja i primjena Etičkog kodeksa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3643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bs-Latn-BA" dirty="0"/>
          </a:p>
          <a:p>
            <a:pPr marL="0" indent="0" algn="just">
              <a:buNone/>
            </a:pPr>
            <a:endParaRPr lang="bs-Latn-BA" dirty="0"/>
          </a:p>
          <a:p>
            <a:pPr marL="0" indent="0" algn="just">
              <a:buNone/>
            </a:pPr>
            <a:r>
              <a:rPr lang="bs-Latn-BA" dirty="0"/>
              <a:t>Osnovna pitanja koja se uređuju ovim Kodeksom tiču se </a:t>
            </a:r>
            <a:r>
              <a:rPr lang="bs-Latn-BA" dirty="0">
                <a:solidFill>
                  <a:srgbClr val="FF0000"/>
                </a:solidFill>
              </a:rPr>
              <a:t>pitanja statusa djece učesnika kvantitativnih, kvalitativnih, intervencijskih i online istraživanja</a:t>
            </a:r>
            <a:r>
              <a:rPr lang="bs-Latn-BA" dirty="0"/>
              <a:t> u području </a:t>
            </a:r>
            <a:r>
              <a:rPr lang="bs-Latn-BA" dirty="0">
                <a:solidFill>
                  <a:schemeClr val="accent5">
                    <a:lumMod val="75000"/>
                  </a:schemeClr>
                </a:solidFill>
              </a:rPr>
              <a:t>društvenih i humanističkih nauka </a:t>
            </a:r>
            <a:r>
              <a:rPr lang="bs-Latn-BA" dirty="0"/>
              <a:t>a koja na neposredan ili posredan način </a:t>
            </a:r>
            <a:r>
              <a:rPr lang="bs-Latn-BA" dirty="0">
                <a:solidFill>
                  <a:srgbClr val="FF0000"/>
                </a:solidFill>
              </a:rPr>
              <a:t>mogu uticati na integritet djeteta</a:t>
            </a:r>
            <a:r>
              <a:rPr lang="bs-Latn-BA" dirty="0"/>
              <a:t> i njegov najbolji interes.</a:t>
            </a:r>
          </a:p>
        </p:txBody>
      </p:sp>
    </p:spTree>
    <p:extLst>
      <p:ext uri="{BB962C8B-B14F-4D97-AF65-F5344CB8AC3E}">
        <p14:creationId xmlns:p14="http://schemas.microsoft.com/office/powerpoint/2010/main" val="2082257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dirty="0"/>
              <a:t>Primjena Etičkog kodeksa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327" y="1825625"/>
            <a:ext cx="11181804" cy="4836432"/>
          </a:xfrm>
        </p:spPr>
        <p:txBody>
          <a:bodyPr>
            <a:normAutofit/>
          </a:bodyPr>
          <a:lstStyle/>
          <a:p>
            <a:pPr algn="just"/>
            <a:r>
              <a:rPr lang="bs-Latn-BA" dirty="0"/>
              <a:t>Etičkim kodeksom se regulišu i </a:t>
            </a:r>
            <a:r>
              <a:rPr lang="bs-Latn-BA" dirty="0">
                <a:solidFill>
                  <a:srgbClr val="FF0000"/>
                </a:solidFill>
              </a:rPr>
              <a:t>prava i dužnosti te odgovornosti istraživača sa saradnicima</a:t>
            </a:r>
            <a:r>
              <a:rPr lang="bs-Latn-BA" dirty="0"/>
              <a:t> koji provode istraživanje ili u njemu na bilo koji način učestvuju, kao i prava i dužnosti roditelja/staratelja.</a:t>
            </a:r>
          </a:p>
          <a:p>
            <a:pPr marL="0" indent="0" algn="just">
              <a:buNone/>
            </a:pPr>
            <a:endParaRPr lang="bs-Latn-BA" dirty="0"/>
          </a:p>
          <a:p>
            <a:pPr algn="just"/>
            <a:r>
              <a:rPr lang="bs-Latn-BA" dirty="0"/>
              <a:t>Etički kodeks </a:t>
            </a:r>
            <a:r>
              <a:rPr lang="bs-Latn-BA" dirty="0">
                <a:solidFill>
                  <a:srgbClr val="FF0000"/>
                </a:solidFill>
              </a:rPr>
              <a:t>treba biti konsultovan </a:t>
            </a:r>
            <a:r>
              <a:rPr lang="bs-Latn-BA" dirty="0"/>
              <a:t>u slučajevima primjene bilo kog zakona u BIH, odnosno bilo kojeg strukovnog kodeksa u slučajevima istraživanja koja se </a:t>
            </a:r>
            <a:r>
              <a:rPr lang="bs-Latn-BA" dirty="0">
                <a:solidFill>
                  <a:srgbClr val="FF0000"/>
                </a:solidFill>
              </a:rPr>
              <a:t>bave pitanjima koja su od interesa za djecu</a:t>
            </a:r>
            <a:r>
              <a:rPr lang="bs-Latn-BA" dirty="0"/>
              <a:t>.</a:t>
            </a:r>
          </a:p>
          <a:p>
            <a:pPr marL="0" indent="0" algn="just">
              <a:buNone/>
            </a:pPr>
            <a:endParaRPr lang="bs-Latn-BA" dirty="0"/>
          </a:p>
          <a:p>
            <a:pPr algn="just"/>
            <a:r>
              <a:rPr lang="bs-Latn-BA" dirty="0"/>
              <a:t>Etički kodeks treba </a:t>
            </a:r>
            <a:r>
              <a:rPr lang="bs-Latn-BA" dirty="0">
                <a:solidFill>
                  <a:srgbClr val="FF0000"/>
                </a:solidFill>
              </a:rPr>
              <a:t>poslužiti kao osnova za proširenje svih strukovnih kodeksa</a:t>
            </a:r>
            <a:r>
              <a:rPr lang="bs-Latn-BA" dirty="0"/>
              <a:t> u skladu sa zahtjevima iz ovog Etičkog kodeksa</a:t>
            </a:r>
          </a:p>
        </p:txBody>
      </p:sp>
    </p:spTree>
    <p:extLst>
      <p:ext uri="{BB962C8B-B14F-4D97-AF65-F5344CB8AC3E}">
        <p14:creationId xmlns:p14="http://schemas.microsoft.com/office/powerpoint/2010/main" val="3930207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37995"/>
          </a:xfrm>
        </p:spPr>
        <p:txBody>
          <a:bodyPr>
            <a:normAutofit fontScale="90000"/>
          </a:bodyPr>
          <a:lstStyle/>
          <a:p>
            <a:pPr algn="ctr"/>
            <a:r>
              <a:rPr lang="bs-Latn-BA" dirty="0"/>
              <a:t>B.</a:t>
            </a:r>
            <a:br>
              <a:rPr lang="bs-Latn-BA" dirty="0"/>
            </a:br>
            <a:r>
              <a:rPr lang="bs-Latn-BA" dirty="0"/>
              <a:t>Definisanje statusa </a:t>
            </a:r>
            <a:br>
              <a:rPr lang="bs-Latn-BA" dirty="0"/>
            </a:br>
            <a:r>
              <a:rPr lang="bs-Latn-BA" dirty="0"/>
              <a:t>djeteta, roditelja/staratelja i istraživača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8838"/>
          <a:stretch/>
        </p:blipFill>
        <p:spPr>
          <a:xfrm>
            <a:off x="2904302" y="2625635"/>
            <a:ext cx="6383395" cy="380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29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dirty="0"/>
              <a:t>Definisanje statusa djeteta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971369"/>
          </a:xfrm>
        </p:spPr>
        <p:txBody>
          <a:bodyPr>
            <a:normAutofit/>
          </a:bodyPr>
          <a:lstStyle/>
          <a:p>
            <a:pPr lvl="0" algn="just" eaLnBrk="0" hangingPunct="0"/>
            <a:r>
              <a:rPr lang="bs-Latn-BA" dirty="0"/>
              <a:t>poštujući pravo djeteta na:</a:t>
            </a:r>
          </a:p>
          <a:p>
            <a:pPr lvl="1" algn="just" eaLnBrk="0" hangingPunct="0"/>
            <a:r>
              <a:rPr lang="bs-Latn-BA" dirty="0">
                <a:solidFill>
                  <a:srgbClr val="FF0000"/>
                </a:solidFill>
              </a:rPr>
              <a:t>pristanak na učestvovanje u istraživanju, </a:t>
            </a:r>
          </a:p>
          <a:p>
            <a:pPr lvl="1" algn="just" eaLnBrk="0" hangingPunct="0"/>
            <a:r>
              <a:rPr lang="bs-Latn-BA" dirty="0">
                <a:solidFill>
                  <a:srgbClr val="FF0000"/>
                </a:solidFill>
              </a:rPr>
              <a:t>pravo na iznošenje svojih mišljenja i stavova u istraživanju  </a:t>
            </a:r>
          </a:p>
          <a:p>
            <a:pPr lvl="1" algn="just" eaLnBrk="0" hangingPunct="0"/>
            <a:r>
              <a:rPr lang="bs-Latn-BA" dirty="0">
                <a:solidFill>
                  <a:srgbClr val="FF0000"/>
                </a:solidFill>
              </a:rPr>
              <a:t>pravo na evaluaciju istraživanja i </a:t>
            </a:r>
          </a:p>
          <a:p>
            <a:pPr lvl="1" algn="just" eaLnBrk="0" hangingPunct="0"/>
            <a:r>
              <a:rPr lang="bs-Latn-BA" dirty="0">
                <a:solidFill>
                  <a:srgbClr val="FF0000"/>
                </a:solidFill>
              </a:rPr>
              <a:t>pravo na odustajanje u bilo kojem trenutku od učestvovanja u istraživanju</a:t>
            </a:r>
          </a:p>
          <a:p>
            <a:pPr lvl="0" algn="just" eaLnBrk="0" hangingPunct="0"/>
            <a:r>
              <a:rPr lang="bs-Latn-BA" dirty="0"/>
              <a:t>poštujući </a:t>
            </a:r>
            <a:r>
              <a:rPr lang="bs-Latn-BA" u="sng" dirty="0"/>
              <a:t>anonimnost učestvovanja u istraživanju</a:t>
            </a:r>
            <a:r>
              <a:rPr lang="bs-Latn-BA" dirty="0"/>
              <a:t>, povjerljivost i tajnost prikupljenih podataka.</a:t>
            </a:r>
          </a:p>
          <a:p>
            <a:pPr lvl="0" algn="just" eaLnBrk="0" hangingPunct="0"/>
            <a:r>
              <a:rPr lang="bs-Latn-BA" dirty="0"/>
              <a:t>poštujući </a:t>
            </a:r>
            <a:r>
              <a:rPr lang="bs-Latn-BA" dirty="0">
                <a:solidFill>
                  <a:srgbClr val="FF0000"/>
                </a:solidFill>
              </a:rPr>
              <a:t>dob i zrelost djeteta </a:t>
            </a:r>
            <a:r>
              <a:rPr lang="bs-Latn-BA" dirty="0"/>
              <a:t>kao kriteriji za učestvovanje u istraživanju, odnosno za davanje informiranog pristanka na učestvovanje u istraživanju.</a:t>
            </a:r>
          </a:p>
          <a:p>
            <a:pPr algn="just"/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2894327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dirty="0"/>
              <a:t>Definisanje statusa djeteta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971369"/>
          </a:xfrm>
        </p:spPr>
        <p:txBody>
          <a:bodyPr>
            <a:normAutofit/>
          </a:bodyPr>
          <a:lstStyle/>
          <a:p>
            <a:pPr lvl="0" algn="just" eaLnBrk="0" hangingPunct="0"/>
            <a:r>
              <a:rPr lang="bs-Latn-BA" dirty="0"/>
              <a:t>zaštitom dobrobiti i </a:t>
            </a:r>
            <a:r>
              <a:rPr lang="bs-Latn-BA" dirty="0">
                <a:solidFill>
                  <a:srgbClr val="FF0000"/>
                </a:solidFill>
              </a:rPr>
              <a:t>osnaživanjem djeteta </a:t>
            </a:r>
            <a:r>
              <a:rPr lang="bs-Latn-BA" dirty="0"/>
              <a:t>u svim fazama istraživanja te osiguravanje psihosocijalne podrške djeci kojoj učestvovanje u istraživanju izazove neugodne osjećaje </a:t>
            </a:r>
          </a:p>
          <a:p>
            <a:pPr lvl="0" algn="just" eaLnBrk="0" hangingPunct="0"/>
            <a:r>
              <a:rPr lang="bs-Latn-BA" dirty="0"/>
              <a:t>zaštitom </a:t>
            </a:r>
            <a:r>
              <a:rPr lang="bs-Latn-BA" dirty="0">
                <a:solidFill>
                  <a:srgbClr val="FF0000"/>
                </a:solidFill>
              </a:rPr>
              <a:t>posebno ranjivih skupina </a:t>
            </a:r>
            <a:r>
              <a:rPr lang="bs-Latn-BA" dirty="0"/>
              <a:t>djece.</a:t>
            </a:r>
          </a:p>
          <a:p>
            <a:pPr lvl="0" algn="just" eaLnBrk="0" hangingPunct="0"/>
            <a:r>
              <a:rPr lang="bs-Latn-BA" dirty="0"/>
              <a:t>preciziranjem uslova za </a:t>
            </a:r>
            <a:r>
              <a:rPr lang="bs-Latn-BA" dirty="0">
                <a:solidFill>
                  <a:srgbClr val="FF0000"/>
                </a:solidFill>
              </a:rPr>
              <a:t>omogućavanje uvida u rezultate istraživanja </a:t>
            </a:r>
            <a:r>
              <a:rPr lang="bs-Latn-BA" dirty="0"/>
              <a:t>ako se radi o studiji slučaja ili informiranje o rezultatima istraživanja ako se rezultati analiziraju na nivou grupe.</a:t>
            </a:r>
          </a:p>
          <a:p>
            <a:pPr algn="just"/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4020653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dirty="0"/>
              <a:t>Definisanje statusa istraživača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971369"/>
          </a:xfrm>
        </p:spPr>
        <p:txBody>
          <a:bodyPr>
            <a:normAutofit/>
          </a:bodyPr>
          <a:lstStyle/>
          <a:p>
            <a:pPr lvl="0" eaLnBrk="0" hangingPunct="0"/>
            <a:r>
              <a:rPr lang="bs-Latn-BA" dirty="0"/>
              <a:t>Status istraživača i njihovih saradnika je Etičkim kodeksom preciziran na način da su definisana:</a:t>
            </a:r>
          </a:p>
          <a:p>
            <a:pPr marL="0" lvl="0" indent="0" eaLnBrk="0" hangingPunct="0">
              <a:buNone/>
            </a:pPr>
            <a:endParaRPr lang="bs-Latn-BA" dirty="0"/>
          </a:p>
          <a:p>
            <a:pPr lvl="1" eaLnBrk="0" hangingPunct="0"/>
            <a:r>
              <a:rPr lang="bs-Latn-BA" dirty="0"/>
              <a:t>  </a:t>
            </a:r>
            <a:r>
              <a:rPr lang="bs-Latn-BA" dirty="0">
                <a:solidFill>
                  <a:srgbClr val="FF0000"/>
                </a:solidFill>
              </a:rPr>
              <a:t>njihova prava i obaveze</a:t>
            </a:r>
          </a:p>
          <a:p>
            <a:pPr marL="457200" lvl="1" indent="0" eaLnBrk="0" hangingPunct="0">
              <a:buNone/>
            </a:pPr>
            <a:endParaRPr lang="bs-Latn-BA" dirty="0">
              <a:solidFill>
                <a:srgbClr val="FF0000"/>
              </a:solidFill>
            </a:endParaRPr>
          </a:p>
          <a:p>
            <a:pPr lvl="1" eaLnBrk="0" hangingPunct="0"/>
            <a:r>
              <a:rPr lang="bs-Latn-BA" dirty="0">
                <a:solidFill>
                  <a:srgbClr val="FF0000"/>
                </a:solidFill>
              </a:rPr>
              <a:t>  njihova odgovornost za dobrobit djeteta</a:t>
            </a:r>
          </a:p>
          <a:p>
            <a:pPr marL="457200" lvl="1" indent="0" eaLnBrk="0" hangingPunct="0">
              <a:buNone/>
            </a:pPr>
            <a:endParaRPr lang="bs-Latn-BA" dirty="0">
              <a:solidFill>
                <a:srgbClr val="FF0000"/>
              </a:solidFill>
            </a:endParaRPr>
          </a:p>
          <a:p>
            <a:pPr lvl="1" eaLnBrk="0" hangingPunct="0"/>
            <a:r>
              <a:rPr lang="bs-Latn-BA" dirty="0">
                <a:solidFill>
                  <a:srgbClr val="FF0000"/>
                </a:solidFill>
              </a:rPr>
              <a:t>  njihova odgovornost za nastalu štetu.</a:t>
            </a:r>
          </a:p>
          <a:p>
            <a:pPr marL="457200" lvl="1" indent="0" eaLnBrk="0" hangingPunct="0">
              <a:buNone/>
            </a:pPr>
            <a:endParaRPr lang="bs-Latn-BA" dirty="0">
              <a:solidFill>
                <a:srgbClr val="FF0000"/>
              </a:solidFill>
            </a:endParaRPr>
          </a:p>
          <a:p>
            <a:pPr lvl="1" algn="just" eaLnBrk="0" hangingPunct="0"/>
            <a:r>
              <a:rPr lang="bs-Latn-BA" dirty="0">
                <a:solidFill>
                  <a:srgbClr val="FF0000"/>
                </a:solidFill>
              </a:rPr>
              <a:t>  načini saopštavanja rezultata istraživanja učesnicima istraživanja, roditeljima/starateljima, stručnjacima u ustanovama u kojima je provedeno istraživanje te stručnoj i široj javnosti</a:t>
            </a:r>
            <a:r>
              <a:rPr lang="bs-Latn-BA" dirty="0"/>
              <a:t>.</a:t>
            </a:r>
          </a:p>
          <a:p>
            <a:pPr marL="0" indent="0" algn="just">
              <a:buNone/>
            </a:pPr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26213293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58726"/>
          </a:xfrm>
        </p:spPr>
        <p:txBody>
          <a:bodyPr/>
          <a:lstStyle/>
          <a:p>
            <a:pPr algn="ctr"/>
            <a:r>
              <a:rPr lang="bs-Latn-BA" dirty="0"/>
              <a:t>Definisanje statusa roditelja / staratelja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949" y="1690688"/>
            <a:ext cx="11351621" cy="4971369"/>
          </a:xfrm>
        </p:spPr>
        <p:txBody>
          <a:bodyPr>
            <a:normAutofit/>
          </a:bodyPr>
          <a:lstStyle/>
          <a:p>
            <a:pPr marL="0" lvl="0" indent="0" algn="just" eaLnBrk="0" hangingPunct="0">
              <a:buNone/>
            </a:pPr>
            <a:r>
              <a:rPr lang="bs-Latn-BA" dirty="0"/>
              <a:t>Etički kodeks definiše status roditelja/staratelja, s obzirom da se i na njih, kao učesnike procesa istraživanja, odnose standardi utvrđeni ovim kodeksom, tako da se opiše način:</a:t>
            </a:r>
          </a:p>
          <a:p>
            <a:pPr marL="0" lvl="0" indent="0" eaLnBrk="0" hangingPunct="0">
              <a:buNone/>
            </a:pPr>
            <a:endParaRPr lang="bs-Latn-BA" dirty="0"/>
          </a:p>
          <a:p>
            <a:pPr lvl="1" eaLnBrk="0" hangingPunct="0"/>
            <a:r>
              <a:rPr lang="bs-Latn-BA" dirty="0">
                <a:solidFill>
                  <a:srgbClr val="FF0000"/>
                </a:solidFill>
              </a:rPr>
              <a:t>informisanja roditelja/staratelja o istraživanju u koje se dijete planira uključiti</a:t>
            </a:r>
          </a:p>
          <a:p>
            <a:pPr marL="457200" lvl="1" indent="0" eaLnBrk="0" hangingPunct="0">
              <a:buNone/>
            </a:pPr>
            <a:endParaRPr lang="bs-Latn-BA" dirty="0">
              <a:solidFill>
                <a:srgbClr val="FF0000"/>
              </a:solidFill>
            </a:endParaRPr>
          </a:p>
          <a:p>
            <a:pPr lvl="1" eaLnBrk="0" hangingPunct="0"/>
            <a:r>
              <a:rPr lang="bs-Latn-BA" dirty="0">
                <a:solidFill>
                  <a:srgbClr val="FF0000"/>
                </a:solidFill>
              </a:rPr>
              <a:t>traženja pristanka roditelja/staratelja na učestvovanje djeteta u istraživanju</a:t>
            </a:r>
          </a:p>
          <a:p>
            <a:pPr marL="457200" lvl="1" indent="0" eaLnBrk="0" hangingPunct="0">
              <a:buNone/>
            </a:pPr>
            <a:r>
              <a:rPr lang="bs-Latn-BA" dirty="0">
                <a:solidFill>
                  <a:srgbClr val="FF0000"/>
                </a:solidFill>
              </a:rPr>
              <a:t> </a:t>
            </a:r>
          </a:p>
          <a:p>
            <a:pPr lvl="1" eaLnBrk="0" hangingPunct="0"/>
            <a:r>
              <a:rPr lang="bs-Latn-BA" dirty="0">
                <a:solidFill>
                  <a:srgbClr val="FF0000"/>
                </a:solidFill>
              </a:rPr>
              <a:t>na koji se može privoliti roditelj/stratelj za učestvovanje djeteta u istraživanju u kojem je nužna upotreba ili/i obrada ličnih podataka</a:t>
            </a:r>
          </a:p>
          <a:p>
            <a:pPr lvl="1" eaLnBrk="0" hangingPunct="0"/>
            <a:endParaRPr lang="bs-Latn-BA" dirty="0">
              <a:solidFill>
                <a:srgbClr val="FF0000"/>
              </a:solidFill>
            </a:endParaRPr>
          </a:p>
          <a:p>
            <a:pPr lvl="1"/>
            <a:r>
              <a:rPr lang="bs-Latn-BA" dirty="0">
                <a:solidFill>
                  <a:srgbClr val="FF0000"/>
                </a:solidFill>
              </a:rPr>
              <a:t>obavještavanje roditelja/staratelja o  rezultatima istraživanja</a:t>
            </a:r>
          </a:p>
        </p:txBody>
      </p:sp>
    </p:spTree>
    <p:extLst>
      <p:ext uri="{BB962C8B-B14F-4D97-AF65-F5344CB8AC3E}">
        <p14:creationId xmlns:p14="http://schemas.microsoft.com/office/powerpoint/2010/main" val="3125816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dirty="0"/>
              <a:t>C.</a:t>
            </a:r>
            <a:br>
              <a:rPr lang="bs-Latn-BA" dirty="0"/>
            </a:br>
            <a:r>
              <a:rPr lang="bs-Latn-BA" dirty="0"/>
              <a:t>Pretpostavke za provođenje istraživanja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10501" y="2168525"/>
            <a:ext cx="4370997" cy="425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7654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dirty="0"/>
              <a:t>Pretpostavke za provođenje istraživanja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68434"/>
            <a:ext cx="10515600" cy="4258491"/>
          </a:xfrm>
        </p:spPr>
        <p:txBody>
          <a:bodyPr>
            <a:normAutofit/>
          </a:bodyPr>
          <a:lstStyle/>
          <a:p>
            <a:pPr lvl="0" algn="just" eaLnBrk="0" hangingPunct="0"/>
            <a:r>
              <a:rPr lang="bs-Latn-BA" dirty="0"/>
              <a:t>Istraživanje se mora temeljiti na utvrđenim naučnim i profesionalnim dostignućima disciplina koje se bave djecom.</a:t>
            </a:r>
          </a:p>
          <a:p>
            <a:pPr lvl="0" algn="just" eaLnBrk="0" hangingPunct="0"/>
            <a:r>
              <a:rPr lang="bs-Latn-BA" dirty="0"/>
              <a:t>Pretpostavka za provođenje neposrednog istraživanja u kojem učestvuju djeca je poznavanje psiholoških i tjelesnih razvojnih procesa. </a:t>
            </a:r>
          </a:p>
          <a:p>
            <a:pPr lvl="0" algn="just" eaLnBrk="0" hangingPunct="0"/>
            <a:r>
              <a:rPr lang="bs-Latn-BA" u="sng" dirty="0"/>
              <a:t>Istraživači koji u svom stručnom obrazovanju </a:t>
            </a:r>
            <a:r>
              <a:rPr lang="bs-Latn-BA" u="sng" dirty="0">
                <a:solidFill>
                  <a:srgbClr val="FF0000"/>
                </a:solidFill>
              </a:rPr>
              <a:t>nisu stekli znanja o razvoju djeteta</a:t>
            </a:r>
            <a:r>
              <a:rPr lang="bs-Latn-BA" dirty="0"/>
              <a:t>, u procesu planiranja i pripreme istraživanja, </a:t>
            </a:r>
            <a:r>
              <a:rPr lang="bs-Latn-BA" u="sng" dirty="0"/>
              <a:t>obavezni su se savjetovati sa stručnjacima za kognitivni, emocionalni i socijalni razvoj djeteta, i tu činjenicu navesti u zahtjevu za istraživanje,</a:t>
            </a:r>
            <a:endParaRPr lang="bs-Latn-BA" dirty="0"/>
          </a:p>
          <a:p>
            <a:pPr algn="just"/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20187154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dirty="0"/>
              <a:t>Uslovi za istraživanje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68434"/>
            <a:ext cx="10515600" cy="4258491"/>
          </a:xfrm>
        </p:spPr>
        <p:txBody>
          <a:bodyPr>
            <a:normAutofit/>
          </a:bodyPr>
          <a:lstStyle/>
          <a:p>
            <a:pPr lvl="0" algn="just" eaLnBrk="0" hangingPunct="0"/>
            <a:r>
              <a:rPr lang="bs-Latn-BA" dirty="0"/>
              <a:t>Istraživanja s djecom, kao učesnicima u istraživanju, provode se samo u slučajevima kada se do planiranih spoznaja ne može doći na drugi način, </a:t>
            </a:r>
          </a:p>
          <a:p>
            <a:pPr lvl="0" algn="just" eaLnBrk="0" hangingPunct="0"/>
            <a:r>
              <a:rPr lang="bs-Latn-BA" dirty="0"/>
              <a:t>Kad se istraživanje provodi u </a:t>
            </a:r>
            <a:r>
              <a:rPr lang="bs-Latn-BA" dirty="0">
                <a:solidFill>
                  <a:srgbClr val="FF0000"/>
                </a:solidFill>
              </a:rPr>
              <a:t>ustanovama koje se brinu o djeci</a:t>
            </a:r>
            <a:r>
              <a:rPr lang="bs-Latn-BA" dirty="0"/>
              <a:t>, istraživač je obavezan sarađivati sa stručnjacima u tim ustanovama kako bi istraživačke postupke prilagodio najboljem interesu djeteta, </a:t>
            </a:r>
          </a:p>
          <a:p>
            <a:pPr lvl="0" algn="just" eaLnBrk="0" hangingPunct="0"/>
            <a:r>
              <a:rPr lang="bs-Latn-BA" dirty="0"/>
              <a:t>Istraživači koji u svoja istraživanja </a:t>
            </a:r>
            <a:r>
              <a:rPr lang="bs-Latn-BA" dirty="0">
                <a:solidFill>
                  <a:srgbClr val="FF0000"/>
                </a:solidFill>
              </a:rPr>
              <a:t>uključuju djecu s teškoćama</a:t>
            </a:r>
            <a:r>
              <a:rPr lang="bs-Latn-BA" dirty="0"/>
              <a:t>, trebaju se pridržavati posebnih smjernica za planiranje i provedbu istraživanja u kojima učestvuju djeca s teškoćama. </a:t>
            </a:r>
          </a:p>
          <a:p>
            <a:pPr algn="just"/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25067628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dirty="0"/>
              <a:t>Saglasnost za obavljanje istraživanja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68434"/>
            <a:ext cx="10515600" cy="4258491"/>
          </a:xfrm>
        </p:spPr>
        <p:txBody>
          <a:bodyPr>
            <a:normAutofit/>
          </a:bodyPr>
          <a:lstStyle/>
          <a:p>
            <a:pPr lvl="0" algn="just" eaLnBrk="0" hangingPunct="0"/>
            <a:r>
              <a:rPr lang="bs-Latn-BA" dirty="0"/>
              <a:t>Istraživač je dužan od nadležnih ministarstava/odjeljenja za obrazovanje entiteta ili kantona, odnosno Brčko Distrikta Bosne i Hercegovine dobiti dozvolu za provođenje istraživanja (u daljem tekstu Nadležne institucije).</a:t>
            </a:r>
          </a:p>
          <a:p>
            <a:pPr lvl="0" algn="just" eaLnBrk="0" hangingPunct="0"/>
            <a:r>
              <a:rPr lang="bs-Latn-BA" dirty="0"/>
              <a:t>Istraživač podnosi Zahtjev za istraživanje pomenutoj instituciji </a:t>
            </a:r>
            <a:r>
              <a:rPr lang="bs-Latn-BA" dirty="0">
                <a:solidFill>
                  <a:srgbClr val="FF0000"/>
                </a:solidFill>
              </a:rPr>
              <a:t>koristeći obrazac koji je izradila nadležna institucija </a:t>
            </a:r>
            <a:r>
              <a:rPr lang="bs-Latn-BA" dirty="0"/>
              <a:t>u kojoj aplicira i koji se nalazi na web stranici te institucije.</a:t>
            </a:r>
          </a:p>
          <a:p>
            <a:pPr lvl="0" algn="just" eaLnBrk="0" hangingPunct="0"/>
            <a:r>
              <a:rPr lang="bs-Latn-BA" dirty="0"/>
              <a:t>Nadležne institucije dužne su formirati </a:t>
            </a:r>
            <a:r>
              <a:rPr lang="bs-Latn-BA" dirty="0">
                <a:solidFill>
                  <a:srgbClr val="FF0000"/>
                </a:solidFill>
              </a:rPr>
              <a:t>posebna Etička tijela </a:t>
            </a:r>
            <a:r>
              <a:rPr lang="bs-Latn-BA" dirty="0"/>
              <a:t>za kontrolu ovog procesa.</a:t>
            </a:r>
          </a:p>
          <a:p>
            <a:pPr algn="just"/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33822596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dirty="0"/>
              <a:t>Saglasnost za obavljanje istraživanja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68434"/>
            <a:ext cx="10515600" cy="4258491"/>
          </a:xfrm>
        </p:spPr>
        <p:txBody>
          <a:bodyPr>
            <a:normAutofit/>
          </a:bodyPr>
          <a:lstStyle/>
          <a:p>
            <a:pPr lvl="0" algn="just" eaLnBrk="0" hangingPunct="0"/>
            <a:r>
              <a:rPr lang="bs-Latn-BA" dirty="0"/>
              <a:t>Nadležna institucija </a:t>
            </a:r>
            <a:r>
              <a:rPr lang="bs-Latn-BA" dirty="0">
                <a:solidFill>
                  <a:srgbClr val="FF0000"/>
                </a:solidFill>
              </a:rPr>
              <a:t>ne može dati saglasnost za istraživanje bez prethodno pribavljenog pozitivnog mišljenja nadležnog </a:t>
            </a:r>
            <a:r>
              <a:rPr lang="bs-Latn-BA" u="sng" dirty="0">
                <a:solidFill>
                  <a:srgbClr val="FF0000"/>
                </a:solidFill>
              </a:rPr>
              <a:t>Etičkog tijela</a:t>
            </a:r>
            <a:r>
              <a:rPr lang="bs-Latn-BA" dirty="0"/>
              <a:t>.</a:t>
            </a:r>
          </a:p>
          <a:p>
            <a:pPr lvl="0" algn="just" eaLnBrk="0" hangingPunct="0"/>
            <a:r>
              <a:rPr lang="bs-Latn-BA" dirty="0"/>
              <a:t>Etička tijela formiraju se pri Nadležnim institucijama, bilo da se radi o: ministarstvima, zavodima, institutima, odjelima ili drugim pedagoškim institucijama u Bosni i Hercegovini.</a:t>
            </a:r>
          </a:p>
          <a:p>
            <a:pPr lvl="0" algn="just" eaLnBrk="0" hangingPunct="0"/>
            <a:r>
              <a:rPr lang="bs-Latn-BA" dirty="0"/>
              <a:t>Etička tijela su sastavljena od profesionalaca iz reda uposlenika nadležnih institucija uz mogućnost angažovanja stručnih saradnika za specifična istraživanja </a:t>
            </a:r>
            <a:r>
              <a:rPr lang="bs-Latn-BA" dirty="0">
                <a:solidFill>
                  <a:srgbClr val="FF0000"/>
                </a:solidFill>
              </a:rPr>
              <a:t>koje članovi zaposleni u nadležnim institucijama, tematski, nisu u stanju potpuno obuhvatiti</a:t>
            </a:r>
            <a:r>
              <a:rPr lang="bs-Latn-BA" dirty="0"/>
              <a:t>.</a:t>
            </a:r>
          </a:p>
          <a:p>
            <a:pPr algn="just"/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22120296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dirty="0"/>
              <a:t>Etičko tijelo može: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68434"/>
            <a:ext cx="10515600" cy="4258491"/>
          </a:xfrm>
        </p:spPr>
        <p:txBody>
          <a:bodyPr>
            <a:normAutofit/>
          </a:bodyPr>
          <a:lstStyle/>
          <a:p>
            <a:pPr lvl="0" algn="just" eaLnBrk="0" hangingPunct="0"/>
            <a:endParaRPr lang="bs-Latn-BA" dirty="0"/>
          </a:p>
          <a:p>
            <a:pPr lvl="0" algn="just" eaLnBrk="0" hangingPunct="0"/>
            <a:endParaRPr lang="bs-Latn-BA" dirty="0"/>
          </a:p>
          <a:p>
            <a:pPr lvl="0" algn="just" eaLnBrk="0" hangingPunct="0"/>
            <a:r>
              <a:rPr lang="bs-Latn-BA" dirty="0"/>
              <a:t>Dati pozitivno mišljenje,</a:t>
            </a:r>
          </a:p>
          <a:p>
            <a:pPr lvl="0" algn="just" eaLnBrk="0" hangingPunct="0"/>
            <a:r>
              <a:rPr lang="bs-Latn-BA" dirty="0"/>
              <a:t>Vratiti na dopunu i doradu,</a:t>
            </a:r>
          </a:p>
          <a:p>
            <a:pPr lvl="0" algn="just" eaLnBrk="0" hangingPunct="0"/>
            <a:r>
              <a:rPr lang="bs-Latn-BA" dirty="0"/>
              <a:t>Dati negativno mišljenje.</a:t>
            </a:r>
          </a:p>
          <a:p>
            <a:pPr algn="just"/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40618388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dirty="0"/>
              <a:t>Izuzeci pri davanju saglasnosti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68434"/>
            <a:ext cx="10515600" cy="4258491"/>
          </a:xfrm>
        </p:spPr>
        <p:txBody>
          <a:bodyPr>
            <a:normAutofit/>
          </a:bodyPr>
          <a:lstStyle/>
          <a:p>
            <a:pPr marL="0" lvl="0" indent="0" algn="just" eaLnBrk="0" hangingPunct="0">
              <a:buNone/>
            </a:pPr>
            <a:endParaRPr lang="bs-Latn-BA" dirty="0"/>
          </a:p>
          <a:p>
            <a:pPr lvl="0" algn="just" eaLnBrk="0" hangingPunct="0"/>
            <a:r>
              <a:rPr lang="bs-Latn-BA" dirty="0"/>
              <a:t>U slučajevima medicinskih istraživanja sa djecom koja se </a:t>
            </a:r>
            <a:r>
              <a:rPr lang="bs-Latn-BA" dirty="0">
                <a:solidFill>
                  <a:srgbClr val="FF0000"/>
                </a:solidFill>
              </a:rPr>
              <a:t>obavljaju u sklopu nastavnih procesa, istraživačkih ili naučnih projekata</a:t>
            </a:r>
            <a:r>
              <a:rPr lang="bs-Latn-BA" dirty="0"/>
              <a:t>, istraživač je dužan, pored pozitivnog mišljenja etičkog tijela nadležne zdravstvene ustanove, pribaviti i pozitivno mišljenje Etičkog tijela nadležne institucije.</a:t>
            </a:r>
          </a:p>
          <a:p>
            <a:pPr marL="0" lvl="0" indent="0" algn="just" eaLnBrk="0" hangingPunct="0">
              <a:buNone/>
            </a:pPr>
            <a:endParaRPr lang="bs-Latn-BA" dirty="0"/>
          </a:p>
          <a:p>
            <a:pPr lvl="0" algn="just" eaLnBrk="0" hangingPunct="0"/>
            <a:r>
              <a:rPr lang="bs-Latn-BA" dirty="0"/>
              <a:t>Za svako multidisciplinaro istraživanje, Etičko tijelo procjenjuje kompetentnost istraživača za provođenje istraživanja</a:t>
            </a:r>
          </a:p>
          <a:p>
            <a:pPr algn="just"/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32946613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dirty="0"/>
              <a:t>Preliminarna pitanja istraživačima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5823263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dirty="0"/>
              <a:t>Preliminarna pitanja istraživačima 1/2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bs-Latn-BA" dirty="0"/>
              <a:t>Da li planirani metodološki instrumentarij zadovoljava potrebe istraživanja i da li je prilagođen djeci?</a:t>
            </a:r>
          </a:p>
          <a:p>
            <a:pPr algn="just"/>
            <a:r>
              <a:rPr lang="bs-Latn-BA" dirty="0"/>
              <a:t>Da li će učesnici osjećati bilo kakvu vrstu nelagode u vezi sa pitanjima koje planirate postaviti?</a:t>
            </a:r>
          </a:p>
          <a:p>
            <a:pPr algn="just"/>
            <a:r>
              <a:rPr lang="bs-Latn-BA" dirty="0"/>
              <a:t>Da li je moguće svim učesnicima objasniti svrhu istraživanja?</a:t>
            </a:r>
          </a:p>
          <a:p>
            <a:pPr algn="just"/>
            <a:r>
              <a:rPr lang="bs-Latn-BA" dirty="0"/>
              <a:t>Koliko je, zaista, neophodno učešće djece u tom istraživanju?</a:t>
            </a:r>
          </a:p>
          <a:p>
            <a:pPr algn="just"/>
            <a:r>
              <a:rPr lang="bs-Latn-BA" dirty="0"/>
              <a:t>Može li se do traženih rezultata doći kroz istraživanje sa uzorkom odraslih osoba?</a:t>
            </a:r>
          </a:p>
          <a:p>
            <a:pPr algn="just"/>
            <a:r>
              <a:rPr lang="bs-Latn-BA" dirty="0"/>
              <a:t>Da li je istraživačima razumljivo pitanje na koje traže odgovor?</a:t>
            </a:r>
          </a:p>
          <a:p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40074289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dirty="0"/>
              <a:t>Preliminarna pitanja istraživačima 2/2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bs-Latn-BA" dirty="0"/>
              <a:t>Da li je bilo kojim dijelom istraživanja, moguće zloupotrijebiti povjerenje ispitanika?</a:t>
            </a:r>
          </a:p>
          <a:p>
            <a:pPr algn="just"/>
            <a:r>
              <a:rPr lang="bs-Latn-BA" dirty="0"/>
              <a:t>Šta će poduzeti u slučajevima kada primijete emocionalne, tjelesne ili ponašajne reakcije na sadržaj istraživanja kod djeteta ispitanika?</a:t>
            </a:r>
          </a:p>
          <a:p>
            <a:pPr algn="just"/>
            <a:r>
              <a:rPr lang="bs-Latn-BA" dirty="0"/>
              <a:t>Da li će učesnici dobiti sve informacije na kraju istraživanja, kako bi se psihološki rasteretili?</a:t>
            </a:r>
          </a:p>
          <a:p>
            <a:pPr algn="just"/>
            <a:r>
              <a:rPr lang="bs-Latn-BA" dirty="0"/>
              <a:t>Da li to istraživanje može izazvati generalno negativan stav djece ili roditelja/staratelja, javnosti i sl.?</a:t>
            </a:r>
          </a:p>
          <a:p>
            <a:pPr algn="just"/>
            <a:r>
              <a:rPr lang="bs-Latn-BA" dirty="0"/>
              <a:t>Da li su isti postupak istraživanja testirali na nekom kontrolnom uzorku?</a:t>
            </a:r>
          </a:p>
          <a:p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2436032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dirty="0"/>
              <a:t>Saglasnost roditelja i pristanak djeteta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 eaLnBrk="0" hangingPunct="0"/>
            <a:r>
              <a:rPr lang="bs-Latn-BA" dirty="0"/>
              <a:t>Za dijete uzrasta do četrnaest (14) godina </a:t>
            </a:r>
            <a:r>
              <a:rPr lang="bs-Latn-BA" dirty="0">
                <a:solidFill>
                  <a:srgbClr val="FF0000"/>
                </a:solidFill>
              </a:rPr>
              <a:t>pismenu saglasnost prvo daje roditelj/staratelj.</a:t>
            </a:r>
          </a:p>
          <a:p>
            <a:pPr lvl="0" algn="just" eaLnBrk="0" hangingPunct="0"/>
            <a:r>
              <a:rPr lang="bs-Latn-BA" dirty="0"/>
              <a:t>Nakon dobijenog roditeljskog /starateljskog pristanka za djecu uzrasta do četrnaest (14) godina potrebno je zatražiti i pristanak djeteta.</a:t>
            </a:r>
          </a:p>
          <a:p>
            <a:pPr lvl="0" algn="just" eaLnBrk="0" hangingPunct="0"/>
            <a:r>
              <a:rPr lang="bs-Latn-BA" dirty="0"/>
              <a:t>Dijete svoj pristanak na učešće u istraživanju daje u pravilu pismeno na posebnom obrazcu, opisanom u prethodnom članu ovog Kodeksa.</a:t>
            </a:r>
          </a:p>
          <a:p>
            <a:pPr lvl="0" algn="just" eaLnBrk="0" hangingPunct="0"/>
            <a:r>
              <a:rPr lang="bs-Latn-BA" dirty="0"/>
              <a:t>Ukoliko se radi o djeci </a:t>
            </a:r>
            <a:r>
              <a:rPr lang="bs-Latn-BA" dirty="0">
                <a:solidFill>
                  <a:srgbClr val="FF0000"/>
                </a:solidFill>
              </a:rPr>
              <a:t>uzrasta od navršenih četrnaest (14) do osamnaest (18) godina, dovoljna je saglasnost djeteta</a:t>
            </a:r>
            <a:r>
              <a:rPr lang="bs-Latn-BA" dirty="0"/>
              <a:t>, uz obavezno dostavljanje pismene obavijesti roditelju/staratelju o sadržaju i cilju istraživanja.</a:t>
            </a:r>
          </a:p>
          <a:p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36838022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3778"/>
          </a:xfrm>
        </p:spPr>
        <p:txBody>
          <a:bodyPr>
            <a:normAutofit fontScale="90000"/>
          </a:bodyPr>
          <a:lstStyle/>
          <a:p>
            <a:pPr algn="ctr"/>
            <a:r>
              <a:rPr lang="bs-Latn-BA" dirty="0"/>
              <a:t>Izuzeci u vezi saglasnosti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263" y="1449977"/>
            <a:ext cx="11299371" cy="4990012"/>
          </a:xfrm>
        </p:spPr>
        <p:txBody>
          <a:bodyPr>
            <a:normAutofit/>
          </a:bodyPr>
          <a:lstStyle/>
          <a:p>
            <a:pPr lvl="0" algn="just" eaLnBrk="0" hangingPunct="0"/>
            <a:r>
              <a:rPr lang="bs-Latn-BA" dirty="0"/>
              <a:t>Kada je riječ o istraživanjima kojima se ispituje posebno osjetljiva tema ili u kojima se djeca izlažu visokim nivoima rizika i nelagode, Etičko tijelo u svom mišljenju može sugerisati Nadležnoj ustanovi koja to navodi u tekstu saglasnosti </a:t>
            </a:r>
            <a:r>
              <a:rPr lang="bs-Latn-BA" u="sng" dirty="0">
                <a:solidFill>
                  <a:srgbClr val="FF0000"/>
                </a:solidFill>
              </a:rPr>
              <a:t>da je u tom istraživanju pristanak roditelja</a:t>
            </a:r>
            <a:r>
              <a:rPr lang="sr-Cyrl-BA" u="sng" dirty="0">
                <a:solidFill>
                  <a:srgbClr val="FF0000"/>
                </a:solidFill>
              </a:rPr>
              <a:t>/</a:t>
            </a:r>
            <a:r>
              <a:rPr lang="bs-Latn-BA" u="sng" dirty="0">
                <a:solidFill>
                  <a:srgbClr val="FF0000"/>
                </a:solidFill>
              </a:rPr>
              <a:t>staratelja potreban i za djecu stariju od četrnaest (14) godina.</a:t>
            </a:r>
            <a:endParaRPr lang="bs-Latn-BA" dirty="0"/>
          </a:p>
          <a:p>
            <a:pPr lvl="0" algn="just" eaLnBrk="0" hangingPunct="0"/>
            <a:r>
              <a:rPr lang="bs-Latn-BA" dirty="0"/>
              <a:t>U slučajevima djece s teškoćama u razvoju koja ne mogu samostalno formirati i izražavati stavove i mišljenja, neophodna je pismena saglasnost roditelja/staratelja i asistenta u nastavi.</a:t>
            </a:r>
          </a:p>
          <a:p>
            <a:pPr lvl="0" algn="just" eaLnBrk="0" hangingPunct="0"/>
            <a:r>
              <a:rPr lang="bs-Latn-BA" dirty="0"/>
              <a:t>Za </a:t>
            </a:r>
            <a:r>
              <a:rPr lang="bs-Latn-BA" dirty="0">
                <a:solidFill>
                  <a:srgbClr val="FF0000"/>
                </a:solidFill>
              </a:rPr>
              <a:t>istraživanja</a:t>
            </a:r>
            <a:r>
              <a:rPr lang="bs-Latn-BA" dirty="0"/>
              <a:t> koja se provode kao </a:t>
            </a:r>
            <a:r>
              <a:rPr lang="bs-Latn-BA" dirty="0">
                <a:solidFill>
                  <a:srgbClr val="FF0000"/>
                </a:solidFill>
              </a:rPr>
              <a:t>sastavni dio redovnog odgojno-obrazovnog procesa u školi </a:t>
            </a:r>
            <a:r>
              <a:rPr lang="bs-Latn-BA" dirty="0"/>
              <a:t>i ne izlaze izvan okvira djetetovih uobičajenih iskustava u odgojno-obrazovnim ustanovama u pravilu </a:t>
            </a:r>
            <a:r>
              <a:rPr lang="bs-Latn-BA" dirty="0">
                <a:solidFill>
                  <a:srgbClr val="FF0000"/>
                </a:solidFill>
              </a:rPr>
              <a:t>nije potrebno tražiti saglasnost </a:t>
            </a:r>
            <a:r>
              <a:rPr lang="bs-Latn-BA" dirty="0"/>
              <a:t>roditelja /staratelja</a:t>
            </a:r>
          </a:p>
        </p:txBody>
      </p:sp>
    </p:spTree>
    <p:extLst>
      <p:ext uri="{BB962C8B-B14F-4D97-AF65-F5344CB8AC3E}">
        <p14:creationId xmlns:p14="http://schemas.microsoft.com/office/powerpoint/2010/main" val="31361424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dirty="0"/>
              <a:t>D.</a:t>
            </a:r>
            <a:br>
              <a:rPr lang="bs-Latn-BA" dirty="0"/>
            </a:br>
            <a:r>
              <a:rPr lang="bs-Latn-BA" dirty="0"/>
              <a:t>Istraživanje (sa djecom i o djeci)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6815"/>
          <a:stretch/>
        </p:blipFill>
        <p:spPr>
          <a:xfrm>
            <a:off x="3370218" y="2390503"/>
            <a:ext cx="5243819" cy="419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365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dirty="0"/>
              <a:t>D.1. </a:t>
            </a:r>
            <a:br>
              <a:rPr lang="bs-Latn-BA" dirty="0"/>
            </a:br>
            <a:r>
              <a:rPr lang="bs-Latn-BA" dirty="0"/>
              <a:t>Postupak u toku istraživanja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68434"/>
            <a:ext cx="10515600" cy="4258491"/>
          </a:xfrm>
        </p:spPr>
        <p:txBody>
          <a:bodyPr>
            <a:normAutofit/>
          </a:bodyPr>
          <a:lstStyle/>
          <a:p>
            <a:pPr lvl="0" algn="just" eaLnBrk="0" hangingPunct="0"/>
            <a:r>
              <a:rPr lang="bs-Latn-BA" dirty="0"/>
              <a:t>Istraživač je, u toku istraživanja, dužan odgovoriti na sva pitanja koja imaju učesnici a vezano je za samu metodologiju istraživanja.</a:t>
            </a:r>
          </a:p>
          <a:p>
            <a:pPr lvl="0" algn="just" eaLnBrk="0" hangingPunct="0"/>
            <a:r>
              <a:rPr lang="bs-Latn-BA" dirty="0"/>
              <a:t>Primjena bilo kojeg instrumenta u istraživanju podrazumijeva prethodno detaljno objašnjenje njegove namjene i svrhe, te pristanak ispitanika.</a:t>
            </a:r>
          </a:p>
          <a:p>
            <a:pPr lvl="0" algn="just" eaLnBrk="0" hangingPunct="0"/>
            <a:r>
              <a:rPr lang="bs-Latn-BA" dirty="0"/>
              <a:t>Ukoliko u postupku prikupljanja podata</a:t>
            </a:r>
            <a:r>
              <a:rPr lang="bs-Latn-BA" dirty="0">
                <a:solidFill>
                  <a:srgbClr val="FF0000"/>
                </a:solidFill>
              </a:rPr>
              <a:t>istraživač dođe do neočekivanog saznanja da je ugrožena dobrobit djeteta učesnika u istraživanju </a:t>
            </a:r>
            <a:r>
              <a:rPr lang="bs-Latn-BA" dirty="0"/>
              <a:t>ka ili nakon završetka tog postupka ili da dijete učesnik u istraživanju ugrožava dobrobit druge osobe, obavezan je poduzeti mjere kojima će zaštititi dobrobit ugrožene osobe</a:t>
            </a:r>
          </a:p>
          <a:p>
            <a:pPr algn="just"/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17073215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6754"/>
            <a:ext cx="10515600" cy="1136470"/>
          </a:xfrm>
        </p:spPr>
        <p:txBody>
          <a:bodyPr>
            <a:normAutofit fontScale="90000"/>
          </a:bodyPr>
          <a:lstStyle/>
          <a:p>
            <a:pPr algn="ctr"/>
            <a:r>
              <a:rPr lang="bs-Latn-BA" dirty="0"/>
              <a:t>D.2.</a:t>
            </a:r>
            <a:br>
              <a:rPr lang="bs-Latn-BA" dirty="0"/>
            </a:br>
            <a:r>
              <a:rPr lang="bs-Latn-BA" dirty="0"/>
              <a:t>Postupak nakon obavljenog istraživanja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825624"/>
            <a:ext cx="11286309" cy="4823370"/>
          </a:xfrm>
        </p:spPr>
        <p:txBody>
          <a:bodyPr>
            <a:normAutofit fontScale="92500" lnSpcReduction="10000"/>
          </a:bodyPr>
          <a:lstStyle/>
          <a:p>
            <a:pPr lvl="0" algn="just" eaLnBrk="0" hangingPunct="0"/>
            <a:r>
              <a:rPr lang="bs-Latn-BA" dirty="0"/>
              <a:t>Neposredno nakon završetka postupka prikupljanja podataka istraživač je obavezan učesnicima u istraživanju razjasniti sve eventualne nejasnoće i nesporazume te odgovoriti na sva njihova pitanja.</a:t>
            </a:r>
          </a:p>
          <a:p>
            <a:pPr lvl="0" algn="just" eaLnBrk="0" hangingPunct="0"/>
            <a:r>
              <a:rPr lang="bs-Latn-BA" dirty="0"/>
              <a:t>Nakon završetka postupka prikupljanja podataka istraživač je obavezan pohraniti podatke tako da osigura njihovu tajnost. </a:t>
            </a:r>
          </a:p>
          <a:p>
            <a:pPr lvl="0" algn="just" eaLnBrk="0" hangingPunct="0"/>
            <a:r>
              <a:rPr lang="bs-Latn-BA" dirty="0"/>
              <a:t>Podatke koji nisu anonimni potrebno je u najkraćem roku pseudonimizirati kako bi se zaštitila privatnost učesnika, a lične podatke koji omogućavaju identifikaciju djece učesnika u istraživanju odmah uništiti.</a:t>
            </a:r>
          </a:p>
          <a:p>
            <a:pPr algn="just"/>
            <a:r>
              <a:rPr lang="bs-Latn-BA" dirty="0"/>
              <a:t>Pohranjeni podaci, nezavisno od nivoa anonimnosti, čuvaju se samo onoliko dugo koliko je potrebno za svrhe u koje su prikupljeni ili u skladu s utvrđenim pravilima o reviziji, arhiviranju ili zadržavanju podataka. </a:t>
            </a:r>
          </a:p>
          <a:p>
            <a:pPr algn="just"/>
            <a:r>
              <a:rPr lang="bs-Latn-BA" dirty="0"/>
              <a:t>O tome je potrebno informisati učesnike u istraživanju</a:t>
            </a:r>
          </a:p>
        </p:txBody>
      </p:sp>
    </p:spTree>
    <p:extLst>
      <p:ext uri="{BB962C8B-B14F-4D97-AF65-F5344CB8AC3E}">
        <p14:creationId xmlns:p14="http://schemas.microsoft.com/office/powerpoint/2010/main" val="38938041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6754"/>
            <a:ext cx="10515600" cy="1136470"/>
          </a:xfrm>
        </p:spPr>
        <p:txBody>
          <a:bodyPr>
            <a:normAutofit fontScale="90000"/>
          </a:bodyPr>
          <a:lstStyle/>
          <a:p>
            <a:pPr algn="ctr"/>
            <a:r>
              <a:rPr lang="bs-Latn-BA" dirty="0"/>
              <a:t>D.2.</a:t>
            </a:r>
            <a:br>
              <a:rPr lang="bs-Latn-BA" dirty="0"/>
            </a:br>
            <a:r>
              <a:rPr lang="bs-Latn-BA" dirty="0"/>
              <a:t>Postupak nakon obavljenog istraživanja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825624"/>
            <a:ext cx="11286309" cy="4823370"/>
          </a:xfrm>
        </p:spPr>
        <p:txBody>
          <a:bodyPr>
            <a:normAutofit/>
          </a:bodyPr>
          <a:lstStyle/>
          <a:p>
            <a:pPr lvl="0" algn="just" eaLnBrk="0" hangingPunct="0"/>
            <a:r>
              <a:rPr lang="bs-Latn-BA" dirty="0"/>
              <a:t>Istraživač je dužan izvijestiti učesnike u istraživanju o rezultatima istog, na način koji je primjeren dobi i zrelosti učesnika.</a:t>
            </a:r>
          </a:p>
          <a:p>
            <a:pPr lvl="0" algn="just" eaLnBrk="0" hangingPunct="0"/>
            <a:r>
              <a:rPr lang="bs-Latn-BA" dirty="0"/>
              <a:t>Informisanje o rezultatima istraživanja se vrši u skladu sa naučnim načelima, pažljivo uzimajući u obzir potrebu objektivne, dobronamjerne i valjane procjene rezultata istraživanja.</a:t>
            </a:r>
          </a:p>
          <a:p>
            <a:pPr lvl="0" algn="just" eaLnBrk="0" hangingPunct="0"/>
            <a:r>
              <a:rPr lang="bs-Latn-BA" dirty="0">
                <a:solidFill>
                  <a:srgbClr val="FF0000"/>
                </a:solidFill>
              </a:rPr>
              <a:t>Poželjno je da informisanje o rezultatima istraživanja bude provedeno tako da omogući i aktivnu participaciju djece</a:t>
            </a:r>
            <a:r>
              <a:rPr lang="bs-Latn-BA" dirty="0"/>
              <a:t>, roditelja/staratelja i stručnih radnika. </a:t>
            </a:r>
          </a:p>
        </p:txBody>
      </p:sp>
    </p:spTree>
    <p:extLst>
      <p:ext uri="{BB962C8B-B14F-4D97-AF65-F5344CB8AC3E}">
        <p14:creationId xmlns:p14="http://schemas.microsoft.com/office/powerpoint/2010/main" val="8571421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6754"/>
            <a:ext cx="10515600" cy="1136470"/>
          </a:xfrm>
        </p:spPr>
        <p:txBody>
          <a:bodyPr>
            <a:normAutofit fontScale="90000"/>
          </a:bodyPr>
          <a:lstStyle/>
          <a:p>
            <a:pPr algn="ctr"/>
            <a:r>
              <a:rPr lang="bs-Latn-BA" dirty="0"/>
              <a:t>D.3.</a:t>
            </a:r>
            <a:br>
              <a:rPr lang="bs-Latn-BA" dirty="0"/>
            </a:br>
            <a:r>
              <a:rPr lang="bs-Latn-BA" dirty="0"/>
              <a:t>Izvještaj o provedenom istraživanju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825624"/>
            <a:ext cx="11286309" cy="4823370"/>
          </a:xfrm>
        </p:spPr>
        <p:txBody>
          <a:bodyPr>
            <a:normAutofit/>
          </a:bodyPr>
          <a:lstStyle/>
          <a:p>
            <a:pPr lvl="0" algn="just" eaLnBrk="0" hangingPunct="0"/>
            <a:r>
              <a:rPr lang="bs-Latn-BA" dirty="0"/>
              <a:t>Istraživač je obavezan dostaviti Nadležnoj instituciji </a:t>
            </a:r>
            <a:r>
              <a:rPr lang="bs-Latn-BA" dirty="0">
                <a:solidFill>
                  <a:srgbClr val="FF0000"/>
                </a:solidFill>
              </a:rPr>
              <a:t>„Izvještaj o provedenom istraživanju“,</a:t>
            </a:r>
            <a:r>
              <a:rPr lang="bs-Latn-BA" dirty="0"/>
              <a:t> napisan na jednom od jezika konstitutivnih naroda u Bosni i Hercegovini.</a:t>
            </a:r>
          </a:p>
          <a:p>
            <a:pPr lvl="0" algn="just" eaLnBrk="0" hangingPunct="0"/>
            <a:r>
              <a:rPr lang="bs-Latn-BA" dirty="0"/>
              <a:t>Pod pojmom „Izvještaj o provedenom istraživanju“ podrazumjeva se sam tekst Izvještaja, ali i sve vidove publikacija koje će proizaći iz navedenog istraživanja.</a:t>
            </a:r>
          </a:p>
          <a:p>
            <a:pPr lvl="0" algn="just" eaLnBrk="0" hangingPunct="0"/>
            <a:r>
              <a:rPr lang="bs-Latn-BA" dirty="0"/>
              <a:t>Izvještaj se podnosi se u pet (5) štampanih primjeraka Nadležnoj instituciji najkasnije trideset dana od dana završetka istraživanja.</a:t>
            </a:r>
          </a:p>
          <a:p>
            <a:pPr lvl="0" algn="just" eaLnBrk="0" hangingPunct="0"/>
            <a:r>
              <a:rPr lang="bs-Latn-BA" dirty="0"/>
              <a:t>Elektronsku formu </a:t>
            </a:r>
            <a:r>
              <a:rPr lang="bs-Latn-BA" dirty="0">
                <a:solidFill>
                  <a:srgbClr val="FF0000"/>
                </a:solidFill>
              </a:rPr>
              <a:t>(PDF formu) </a:t>
            </a:r>
            <a:r>
              <a:rPr lang="bs-Latn-BA" dirty="0"/>
              <a:t>objavljene Publikacije proizašle iz istraživanja istraživači su dužni dostaviti  najkasnije 30 dana od dana objavljivanja i to </a:t>
            </a:r>
            <a:r>
              <a:rPr lang="bs-Latn-BA" dirty="0">
                <a:solidFill>
                  <a:srgbClr val="FF0000"/>
                </a:solidFill>
              </a:rPr>
              <a:t>na elektronsku adresu Nadležne institucije</a:t>
            </a:r>
            <a:r>
              <a:rPr lang="bs-Latn-B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14084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6754"/>
            <a:ext cx="10515600" cy="1136470"/>
          </a:xfrm>
        </p:spPr>
        <p:txBody>
          <a:bodyPr>
            <a:normAutofit fontScale="90000"/>
          </a:bodyPr>
          <a:lstStyle/>
          <a:p>
            <a:pPr algn="ctr"/>
            <a:r>
              <a:rPr lang="bs-Latn-BA" dirty="0"/>
              <a:t>D.3.</a:t>
            </a:r>
            <a:br>
              <a:rPr lang="bs-Latn-BA" dirty="0"/>
            </a:br>
            <a:r>
              <a:rPr lang="bs-Latn-BA" dirty="0"/>
              <a:t>Izvještaj o provedenom istraživanju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825624"/>
            <a:ext cx="11286309" cy="4823370"/>
          </a:xfrm>
        </p:spPr>
        <p:txBody>
          <a:bodyPr>
            <a:normAutofit/>
          </a:bodyPr>
          <a:lstStyle/>
          <a:p>
            <a:pPr lvl="0" algn="just" eaLnBrk="0" hangingPunct="0"/>
            <a:r>
              <a:rPr lang="bs-Latn-BA" dirty="0"/>
              <a:t>Nadležne institucije, proslijeđuju elektronske verzije Publikacija (PDF format) na elektronsku adresu  Ministarstva za ljudska prava i izbjeglice Bosne i Hercegovine.</a:t>
            </a:r>
          </a:p>
          <a:p>
            <a:pPr lvl="0" algn="just" eaLnBrk="0" hangingPunct="0"/>
            <a:r>
              <a:rPr lang="bs-Latn-BA" dirty="0"/>
              <a:t>Ministarstvo za ljudska prava i izbjeglice BiH će na posebnoj elektronskoj platformi arhivirati sve publikacije proizašle iz istraživanja sa djecom ili o djeci u BiH, </a:t>
            </a:r>
            <a:r>
              <a:rPr lang="bs-Latn-BA" dirty="0">
                <a:solidFill>
                  <a:srgbClr val="FF0000"/>
                </a:solidFill>
              </a:rPr>
              <a:t>formiravši posebnu elektronsku biblioteku publikacija koje su nastale prema kriterijima ovog Etičkog kodeksa</a:t>
            </a:r>
            <a:r>
              <a:rPr lang="bs-Latn-BA" dirty="0"/>
              <a:t>.</a:t>
            </a:r>
          </a:p>
          <a:p>
            <a:pPr lvl="0" algn="just" eaLnBrk="0" hangingPunct="0"/>
            <a:r>
              <a:rPr lang="bs-Latn-BA" dirty="0"/>
              <a:t>Ministarstvo za ljudska prava i izbjeglice BiH će omogućiti na svojoj web stranici pristup elektronskoj arhivi dostavljenih publikacija, nastalih prema kriterijima ovog Etičkog kodeksa.</a:t>
            </a:r>
          </a:p>
        </p:txBody>
      </p:sp>
    </p:spTree>
    <p:extLst>
      <p:ext uri="{BB962C8B-B14F-4D97-AF65-F5344CB8AC3E}">
        <p14:creationId xmlns:p14="http://schemas.microsoft.com/office/powerpoint/2010/main" val="23104595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dirty="0"/>
              <a:t>E.</a:t>
            </a:r>
            <a:br>
              <a:rPr lang="bs-Latn-BA" dirty="0"/>
            </a:br>
            <a:r>
              <a:rPr lang="bs-Latn-BA" dirty="0"/>
              <a:t>Dostupnost podataka iz istraživanja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36648" y="2843876"/>
            <a:ext cx="4262324" cy="3007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8351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7469"/>
          </a:xfrm>
        </p:spPr>
        <p:txBody>
          <a:bodyPr/>
          <a:lstStyle/>
          <a:p>
            <a:pPr algn="ctr"/>
            <a:r>
              <a:rPr lang="bs-Latn-BA" dirty="0"/>
              <a:t>Dostupnost podataka iz istraživanja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736237"/>
          </a:xfrm>
        </p:spPr>
        <p:txBody>
          <a:bodyPr>
            <a:normAutofit/>
          </a:bodyPr>
          <a:lstStyle/>
          <a:p>
            <a:pPr algn="just"/>
            <a:r>
              <a:rPr lang="bs-Latn-BA" dirty="0"/>
              <a:t>Istraživači su dužni poduzeti sve mjere zaštite tajnosti podataka o djeci koja su učestvovala u istraživanju i njihovim izjavama.</a:t>
            </a:r>
          </a:p>
          <a:p>
            <a:pPr algn="just"/>
            <a:r>
              <a:rPr lang="bs-Latn-BA" dirty="0"/>
              <a:t>Tajnost podataka se odnosi na činjenice koje upućuju na identitet djeteta.</a:t>
            </a:r>
          </a:p>
          <a:p>
            <a:pPr algn="just"/>
            <a:r>
              <a:rPr lang="bs-Latn-BA" dirty="0"/>
              <a:t>U bilo kojem slučaju nije dozvoljeno otkrivati identitet učesnika u istraživanju, niti u neformalnom razgovoru, niti u službenim izvještajima o projektu, bilo pred stručnim, zainteresovanim ili nezainteresovanim osobama.</a:t>
            </a:r>
          </a:p>
          <a:p>
            <a:pPr algn="just"/>
            <a:r>
              <a:rPr lang="bs-Latn-BA" dirty="0"/>
              <a:t>Nije dopušteno otkrivati identitet učesnika u istraživanju u pismenim, ali ni u usmenim izvještajima, kao ni u formalnim ili neformalnim raspravama pred drugim istraživačima, stručnim ili ostalim osobama. </a:t>
            </a:r>
          </a:p>
          <a:p>
            <a:pPr algn="just"/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18694475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7469"/>
          </a:xfrm>
        </p:spPr>
        <p:txBody>
          <a:bodyPr/>
          <a:lstStyle/>
          <a:p>
            <a:pPr algn="ctr"/>
            <a:r>
              <a:rPr lang="bs-Latn-BA" dirty="0"/>
              <a:t>Dostupnost podataka iz istraživanja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736237"/>
          </a:xfrm>
        </p:spPr>
        <p:txBody>
          <a:bodyPr>
            <a:normAutofit lnSpcReduction="10000"/>
          </a:bodyPr>
          <a:lstStyle/>
          <a:p>
            <a:pPr algn="just"/>
            <a:r>
              <a:rPr lang="bs-Latn-BA" dirty="0"/>
              <a:t>Iznimno, ako u toku prikupljanja ili obrade podataka istraživač uoči teškoće ili probleme koji predstavljaju ozbiljan rizik za život, zdravlje i dobrobit djeteta ili druge osobe, obavezan je svoja zapažanja prenijeti stručnjacima za rješavanje problema te vrste radi osiguravanja neophodne pomoći djetetu.</a:t>
            </a:r>
          </a:p>
          <a:p>
            <a:pPr algn="just"/>
            <a:r>
              <a:rPr lang="bs-Latn-BA" dirty="0"/>
              <a:t>Kad je to potrebno, istraživač će učesnike istraživanja prije nego što daju pristanak obavijestiti o mogućnosti da njihov identitet postane dostupan i drugim osobama, što se naročito odnosi na upoznavanje učesnika u istraživanju s mogućnošću dolaska do neočekivanih saznanja o životnoj ugroženosti i/ili ugroženosti individualne dobrobiti samog djeteta učesnika u istraživanju ili osobe koja je u bliskom odnosu s djetetom.</a:t>
            </a:r>
          </a:p>
          <a:p>
            <a:pPr algn="just"/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7334238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dirty="0"/>
              <a:t>F.</a:t>
            </a:r>
            <a:br>
              <a:rPr lang="bs-Latn-BA" dirty="0"/>
            </a:br>
            <a:r>
              <a:rPr lang="bs-Latn-BA" dirty="0"/>
              <a:t>Korištenje podataka proisteklih iz istraživanja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95897" y="2816814"/>
            <a:ext cx="5654650" cy="287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0749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dirty="0"/>
              <a:t>Korištenje podataka proisteklih iz istraživanja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68434"/>
            <a:ext cx="10515600" cy="4258491"/>
          </a:xfrm>
        </p:spPr>
        <p:txBody>
          <a:bodyPr>
            <a:normAutofit/>
          </a:bodyPr>
          <a:lstStyle/>
          <a:p>
            <a:pPr algn="just"/>
            <a:r>
              <a:rPr lang="bs-Latn-BA" dirty="0"/>
              <a:t>Informacije proizašle iz istraživanja, koje su dostupne kroz izvještaje ili druge oblike publikacija nastalih na osnovu istraživanja provedenih po kriterijima i zahtjevima ovog Etičkog kodeksa, su slobodne za korištenje kao sekundarni podatak svim zainteresovanim istraživačima.</a:t>
            </a:r>
          </a:p>
          <a:p>
            <a:pPr algn="just"/>
            <a:r>
              <a:rPr lang="bs-Latn-BA" dirty="0"/>
              <a:t>Prikrivanje rezultata istraživanja nije dopušteno. Iznimno, istraživač može učesnike u istraživanju upozoriti na to da se pojedini rezultati istraživanja ne mogu objaviti prije završetka cijelog postupka istraživanja, što je posebno opravdano u longitudinalnim i intervencijskim istraživanjima.</a:t>
            </a:r>
          </a:p>
          <a:p>
            <a:pPr algn="just"/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30818981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20429"/>
          </a:xfrm>
        </p:spPr>
        <p:txBody>
          <a:bodyPr>
            <a:normAutofit fontScale="90000"/>
          </a:bodyPr>
          <a:lstStyle/>
          <a:p>
            <a:pPr algn="ctr"/>
            <a:r>
              <a:rPr lang="bs-Latn-BA" dirty="0"/>
              <a:t>G.</a:t>
            </a:r>
            <a:br>
              <a:rPr lang="bs-Latn-BA" dirty="0"/>
            </a:br>
            <a:r>
              <a:rPr lang="bs-Latn-BA" dirty="0"/>
              <a:t>Zaštita ličnih podataka </a:t>
            </a:r>
            <a:br>
              <a:rPr lang="bs-Latn-BA" dirty="0"/>
            </a:br>
            <a:r>
              <a:rPr lang="bs-Latn-BA" dirty="0"/>
              <a:t>u kontekstu primjene Etičkog kodeksa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79205" y="3167765"/>
            <a:ext cx="4833589" cy="321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256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dirty="0"/>
              <a:t>Zaštita ličnih podataka </a:t>
            </a:r>
            <a:br>
              <a:rPr lang="bs-Latn-BA" dirty="0"/>
            </a:br>
            <a:r>
              <a:rPr lang="bs-Latn-BA" dirty="0"/>
              <a:t>u kontekstu primjene Etičkog kodeksa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68434"/>
            <a:ext cx="10515600" cy="4258491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bs-Latn-BA" dirty="0"/>
              <a:t>Zaštita ličnih podataka jedno je od središnjih pitanja naučno-istraživačke etike te jedno od temeljnih ljudskih prava. Iako je određena obrada ličnih podataka pravno dopuštena, to ne znači nužno da je i etički opravdana. </a:t>
            </a:r>
          </a:p>
          <a:p>
            <a:pPr algn="just"/>
            <a:r>
              <a:rPr lang="bs-Latn-BA" dirty="0"/>
              <a:t>Etički zahtjevi nadilaze pravne zahtjeve te traže viši nivo promišljanja o rizicima koji se mogu pojaviti u vezi s obradom ličnih podataka u naučnom istraživanju, a naročito u slučajevima </a:t>
            </a:r>
            <a:r>
              <a:rPr lang="bs-Latn-BA" dirty="0">
                <a:solidFill>
                  <a:srgbClr val="FF0000"/>
                </a:solidFill>
              </a:rPr>
              <a:t>gdje su u fokusu istraživanja djeca</a:t>
            </a:r>
            <a:r>
              <a:rPr lang="bs-Latn-BA" dirty="0"/>
              <a:t>.</a:t>
            </a:r>
          </a:p>
          <a:p>
            <a:pPr algn="just"/>
            <a:r>
              <a:rPr lang="bs-Latn-BA" dirty="0"/>
              <a:t>Voditelj obrade, odnosno voditelj istraživanja mora u svakom trenutku moći dokazati usklađenost s etičkim i pravnim zahtjevima zaštite ličnih podataka djeteta (načelo pouzdanosti), u okviru svakog istraživanja koje uključuje bilo kakvu obradu ličnih podataka bez obzira na metodu kojom se istraživač koristi.</a:t>
            </a:r>
          </a:p>
          <a:p>
            <a:pPr algn="just"/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9503418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dirty="0"/>
              <a:t>Pitanja ???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1341681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s-Latn-BA" dirty="0"/>
              <a:t>Hvala na pažnji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1004377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2576</Words>
  <Application>Microsoft Office PowerPoint</Application>
  <PresentationFormat>Widescreen</PresentationFormat>
  <Paragraphs>169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Calibri</vt:lpstr>
      <vt:lpstr>Calibri Light</vt:lpstr>
      <vt:lpstr>Office Theme</vt:lpstr>
      <vt:lpstr> ETIČKI KODEKS  ISTRAŽIVANJA SA DJECOM I O DJECI U BOSNI I HERCEGOVINI    DRUGO, REVIDIRANO IZDANJE</vt:lpstr>
      <vt:lpstr>Usvajanje</vt:lpstr>
      <vt:lpstr>Dopunjena i unaprijeđena verzija EK</vt:lpstr>
      <vt:lpstr>Svrha Etičkog kodeksa</vt:lpstr>
      <vt:lpstr>Sadržaj Etičkog kodeksa</vt:lpstr>
      <vt:lpstr>A. Osnovna pitanja i primjena Etičkog kodeksa</vt:lpstr>
      <vt:lpstr>Osnovna pitanja i primjena Etičkog kodeksa</vt:lpstr>
      <vt:lpstr>Osnovna pitanja i primjena Etičkog kodeksa</vt:lpstr>
      <vt:lpstr>Primjena Etičkog kodeksa</vt:lpstr>
      <vt:lpstr>B. Definisanje statusa  djeteta, roditelja/staratelja i istraživača</vt:lpstr>
      <vt:lpstr>Definisanje statusa djeteta</vt:lpstr>
      <vt:lpstr>Definisanje statusa djeteta</vt:lpstr>
      <vt:lpstr>Definisanje statusa istraživača</vt:lpstr>
      <vt:lpstr>Definisanje statusa roditelja / staratelja</vt:lpstr>
      <vt:lpstr>C. Pretpostavke za provođenje istraživanja</vt:lpstr>
      <vt:lpstr>Pretpostavke za provođenje istraživanja</vt:lpstr>
      <vt:lpstr>Uslovi za istraživanje</vt:lpstr>
      <vt:lpstr>Saglasnost za obavljanje istraživanja</vt:lpstr>
      <vt:lpstr>Saglasnost za obavljanje istraživanja</vt:lpstr>
      <vt:lpstr>Etičko tijelo može:</vt:lpstr>
      <vt:lpstr>Izuzeci pri davanju saglasnosti</vt:lpstr>
      <vt:lpstr>Preliminarna pitanja istraživačima</vt:lpstr>
      <vt:lpstr>Preliminarna pitanja istraživačima 1/2</vt:lpstr>
      <vt:lpstr>Preliminarna pitanja istraživačima 2/2</vt:lpstr>
      <vt:lpstr>Saglasnost roditelja i pristanak djeteta</vt:lpstr>
      <vt:lpstr>Izuzeci u vezi saglasnosti</vt:lpstr>
      <vt:lpstr>D. Istraživanje (sa djecom i o djeci)</vt:lpstr>
      <vt:lpstr>D.1.  Postupak u toku istraživanja</vt:lpstr>
      <vt:lpstr>D.2. Postupak nakon obavljenog istraživanja</vt:lpstr>
      <vt:lpstr>D.2. Postupak nakon obavljenog istraživanja</vt:lpstr>
      <vt:lpstr>D.3. Izvještaj o provedenom istraživanju</vt:lpstr>
      <vt:lpstr>D.3. Izvještaj o provedenom istraživanju</vt:lpstr>
      <vt:lpstr>E. Dostupnost podataka iz istraživanja</vt:lpstr>
      <vt:lpstr>Dostupnost podataka iz istraživanja</vt:lpstr>
      <vt:lpstr>Dostupnost podataka iz istraživanja</vt:lpstr>
      <vt:lpstr>F. Korištenje podataka proisteklih iz istraživanja</vt:lpstr>
      <vt:lpstr>Korištenje podataka proisteklih iz istraživanja</vt:lpstr>
      <vt:lpstr>G. Zaštita ličnih podataka  u kontekstu primjene Etičkog kodeksa</vt:lpstr>
      <vt:lpstr>Zaštita ličnih podataka  u kontekstu primjene Etičkog kodeksa</vt:lpstr>
      <vt:lpstr>Pitanja ???</vt:lpstr>
      <vt:lpstr>Hvala na pažnji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AKCIONI PLAN Federacije Bosne i Hercegovine za provođenje Strategije  suprotstavljanja trgovini ljudima  u Bosni i Hercegovini 2024–2027</dc:title>
  <dc:creator>Elmedin Muratbegovic</dc:creator>
  <cp:lastModifiedBy>Svjetlana Tanic-Batinic</cp:lastModifiedBy>
  <cp:revision>64</cp:revision>
  <dcterms:created xsi:type="dcterms:W3CDTF">2026-05-15T09:24:05Z</dcterms:created>
  <dcterms:modified xsi:type="dcterms:W3CDTF">2026-07-13T07:12:09Z</dcterms:modified>
</cp:coreProperties>
</file>